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5" r:id="rId9"/>
    <p:sldId id="269" r:id="rId10"/>
    <p:sldId id="267" r:id="rId11"/>
    <p:sldId id="266"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3A23FA-ACFB-467F-855E-766D086EF1D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00B9957-2563-49AF-B18B-2729CDCD646C}">
      <dgm:prSet/>
      <dgm:spPr/>
      <dgm:t>
        <a:bodyPr/>
        <a:lstStyle/>
        <a:p>
          <a:r>
            <a:rPr lang="en-US"/>
            <a:t>MYSQL</a:t>
          </a:r>
        </a:p>
      </dgm:t>
    </dgm:pt>
    <dgm:pt modelId="{3CCB9D5C-5182-4F4C-8E29-D825280DCD23}" type="parTrans" cxnId="{31A32234-831C-4C8B-8254-7C34313913EB}">
      <dgm:prSet/>
      <dgm:spPr/>
      <dgm:t>
        <a:bodyPr/>
        <a:lstStyle/>
        <a:p>
          <a:endParaRPr lang="en-US"/>
        </a:p>
      </dgm:t>
    </dgm:pt>
    <dgm:pt modelId="{E4D714A2-20D6-40E3-A04C-9A3E3C4C9891}" type="sibTrans" cxnId="{31A32234-831C-4C8B-8254-7C34313913EB}">
      <dgm:prSet/>
      <dgm:spPr/>
      <dgm:t>
        <a:bodyPr/>
        <a:lstStyle/>
        <a:p>
          <a:endParaRPr lang="en-US"/>
        </a:p>
      </dgm:t>
    </dgm:pt>
    <dgm:pt modelId="{CB02FC62-16A6-4C05-A2E1-57FD5E37D6DB}">
      <dgm:prSet/>
      <dgm:spPr/>
      <dgm:t>
        <a:bodyPr/>
        <a:lstStyle/>
        <a:p>
          <a:r>
            <a:rPr lang="en-US"/>
            <a:t>JAVA</a:t>
          </a:r>
        </a:p>
      </dgm:t>
    </dgm:pt>
    <dgm:pt modelId="{E0D8FD54-5888-48C5-A096-9168BE3C7953}" type="parTrans" cxnId="{6AECF3DD-AE11-4464-87D9-C5139EEC11B8}">
      <dgm:prSet/>
      <dgm:spPr/>
      <dgm:t>
        <a:bodyPr/>
        <a:lstStyle/>
        <a:p>
          <a:endParaRPr lang="en-US"/>
        </a:p>
      </dgm:t>
    </dgm:pt>
    <dgm:pt modelId="{C686A85E-3F95-4E36-96E5-E96696AE2C68}" type="sibTrans" cxnId="{6AECF3DD-AE11-4464-87D9-C5139EEC11B8}">
      <dgm:prSet/>
      <dgm:spPr/>
      <dgm:t>
        <a:bodyPr/>
        <a:lstStyle/>
        <a:p>
          <a:endParaRPr lang="en-US"/>
        </a:p>
      </dgm:t>
    </dgm:pt>
    <dgm:pt modelId="{D8F4E99E-80AB-4898-A46A-DD8A6FEF3193}">
      <dgm:prSet/>
      <dgm:spPr/>
      <dgm:t>
        <a:bodyPr/>
        <a:lstStyle/>
        <a:p>
          <a:r>
            <a:rPr lang="en-US"/>
            <a:t>ECLIPSE ENTERPRISE EDITION</a:t>
          </a:r>
        </a:p>
      </dgm:t>
    </dgm:pt>
    <dgm:pt modelId="{D3F34789-024E-43E0-932A-2B2447D5F6B9}" type="parTrans" cxnId="{D59438B9-4B09-412F-869D-469C0ECB0CE5}">
      <dgm:prSet/>
      <dgm:spPr/>
      <dgm:t>
        <a:bodyPr/>
        <a:lstStyle/>
        <a:p>
          <a:endParaRPr lang="en-US"/>
        </a:p>
      </dgm:t>
    </dgm:pt>
    <dgm:pt modelId="{BA5391E9-AC19-48B2-8FDB-4F4F96DFBBEC}" type="sibTrans" cxnId="{D59438B9-4B09-412F-869D-469C0ECB0CE5}">
      <dgm:prSet/>
      <dgm:spPr/>
      <dgm:t>
        <a:bodyPr/>
        <a:lstStyle/>
        <a:p>
          <a:endParaRPr lang="en-US"/>
        </a:p>
      </dgm:t>
    </dgm:pt>
    <dgm:pt modelId="{5B316A31-D849-4D75-BB21-1125DFB68593}">
      <dgm:prSet/>
      <dgm:spPr/>
      <dgm:t>
        <a:bodyPr/>
        <a:lstStyle/>
        <a:p>
          <a:r>
            <a:rPr lang="en-US"/>
            <a:t>APACHE TOMCAT v9.0</a:t>
          </a:r>
        </a:p>
      </dgm:t>
    </dgm:pt>
    <dgm:pt modelId="{2F1CE9C4-375C-4074-82EF-2B2B67650E23}" type="parTrans" cxnId="{7458B5CE-B12F-492E-8F2C-E7D77F0C8D74}">
      <dgm:prSet/>
      <dgm:spPr/>
      <dgm:t>
        <a:bodyPr/>
        <a:lstStyle/>
        <a:p>
          <a:endParaRPr lang="en-US"/>
        </a:p>
      </dgm:t>
    </dgm:pt>
    <dgm:pt modelId="{A29CD919-B0D6-44F4-83EE-44BAB457108A}" type="sibTrans" cxnId="{7458B5CE-B12F-492E-8F2C-E7D77F0C8D74}">
      <dgm:prSet/>
      <dgm:spPr/>
      <dgm:t>
        <a:bodyPr/>
        <a:lstStyle/>
        <a:p>
          <a:endParaRPr lang="en-US"/>
        </a:p>
      </dgm:t>
    </dgm:pt>
    <dgm:pt modelId="{EC0E9B38-E143-4A57-9231-CAECCA42955D}" type="pres">
      <dgm:prSet presAssocID="{753A23FA-ACFB-467F-855E-766D086EF1D9}" presName="linear" presStyleCnt="0">
        <dgm:presLayoutVars>
          <dgm:animLvl val="lvl"/>
          <dgm:resizeHandles val="exact"/>
        </dgm:presLayoutVars>
      </dgm:prSet>
      <dgm:spPr/>
    </dgm:pt>
    <dgm:pt modelId="{869F9EFB-B01F-400C-B472-047914A3F6BE}" type="pres">
      <dgm:prSet presAssocID="{900B9957-2563-49AF-B18B-2729CDCD646C}" presName="parentText" presStyleLbl="node1" presStyleIdx="0" presStyleCnt="4">
        <dgm:presLayoutVars>
          <dgm:chMax val="0"/>
          <dgm:bulletEnabled val="1"/>
        </dgm:presLayoutVars>
      </dgm:prSet>
      <dgm:spPr/>
    </dgm:pt>
    <dgm:pt modelId="{4417F7E7-EB9E-4F29-A2AB-7B66EF84B76F}" type="pres">
      <dgm:prSet presAssocID="{E4D714A2-20D6-40E3-A04C-9A3E3C4C9891}" presName="spacer" presStyleCnt="0"/>
      <dgm:spPr/>
    </dgm:pt>
    <dgm:pt modelId="{738EDB32-6BC1-46E6-8E3C-0F56CD137DC6}" type="pres">
      <dgm:prSet presAssocID="{CB02FC62-16A6-4C05-A2E1-57FD5E37D6DB}" presName="parentText" presStyleLbl="node1" presStyleIdx="1" presStyleCnt="4">
        <dgm:presLayoutVars>
          <dgm:chMax val="0"/>
          <dgm:bulletEnabled val="1"/>
        </dgm:presLayoutVars>
      </dgm:prSet>
      <dgm:spPr/>
    </dgm:pt>
    <dgm:pt modelId="{34C1BEF7-DEF0-4F43-8BD6-5DE699634FCF}" type="pres">
      <dgm:prSet presAssocID="{C686A85E-3F95-4E36-96E5-E96696AE2C68}" presName="spacer" presStyleCnt="0"/>
      <dgm:spPr/>
    </dgm:pt>
    <dgm:pt modelId="{2F7E948D-E6A4-4651-8736-7E5230B5D403}" type="pres">
      <dgm:prSet presAssocID="{D8F4E99E-80AB-4898-A46A-DD8A6FEF3193}" presName="parentText" presStyleLbl="node1" presStyleIdx="2" presStyleCnt="4">
        <dgm:presLayoutVars>
          <dgm:chMax val="0"/>
          <dgm:bulletEnabled val="1"/>
        </dgm:presLayoutVars>
      </dgm:prSet>
      <dgm:spPr/>
    </dgm:pt>
    <dgm:pt modelId="{1D17A547-B85F-4BFA-BFA2-5BD3BBD12728}" type="pres">
      <dgm:prSet presAssocID="{BA5391E9-AC19-48B2-8FDB-4F4F96DFBBEC}" presName="spacer" presStyleCnt="0"/>
      <dgm:spPr/>
    </dgm:pt>
    <dgm:pt modelId="{E995936A-2B0B-4082-A688-CF8E7927CE61}" type="pres">
      <dgm:prSet presAssocID="{5B316A31-D849-4D75-BB21-1125DFB68593}" presName="parentText" presStyleLbl="node1" presStyleIdx="3" presStyleCnt="4">
        <dgm:presLayoutVars>
          <dgm:chMax val="0"/>
          <dgm:bulletEnabled val="1"/>
        </dgm:presLayoutVars>
      </dgm:prSet>
      <dgm:spPr/>
    </dgm:pt>
  </dgm:ptLst>
  <dgm:cxnLst>
    <dgm:cxn modelId="{31A32234-831C-4C8B-8254-7C34313913EB}" srcId="{753A23FA-ACFB-467F-855E-766D086EF1D9}" destId="{900B9957-2563-49AF-B18B-2729CDCD646C}" srcOrd="0" destOrd="0" parTransId="{3CCB9D5C-5182-4F4C-8E29-D825280DCD23}" sibTransId="{E4D714A2-20D6-40E3-A04C-9A3E3C4C9891}"/>
    <dgm:cxn modelId="{4BF62447-156C-4361-BCAD-60BE563B84C4}" type="presOf" srcId="{CB02FC62-16A6-4C05-A2E1-57FD5E37D6DB}" destId="{738EDB32-6BC1-46E6-8E3C-0F56CD137DC6}" srcOrd="0" destOrd="0" presId="urn:microsoft.com/office/officeart/2005/8/layout/vList2"/>
    <dgm:cxn modelId="{47B28448-CC43-4EE9-A17D-85427B6073AE}" type="presOf" srcId="{753A23FA-ACFB-467F-855E-766D086EF1D9}" destId="{EC0E9B38-E143-4A57-9231-CAECCA42955D}" srcOrd="0" destOrd="0" presId="urn:microsoft.com/office/officeart/2005/8/layout/vList2"/>
    <dgm:cxn modelId="{B4F6D0A9-F451-4F82-94EB-5E0AF89319CA}" type="presOf" srcId="{D8F4E99E-80AB-4898-A46A-DD8A6FEF3193}" destId="{2F7E948D-E6A4-4651-8736-7E5230B5D403}" srcOrd="0" destOrd="0" presId="urn:microsoft.com/office/officeart/2005/8/layout/vList2"/>
    <dgm:cxn modelId="{6B7763B6-9133-401C-9C52-B8D07495B147}" type="presOf" srcId="{5B316A31-D849-4D75-BB21-1125DFB68593}" destId="{E995936A-2B0B-4082-A688-CF8E7927CE61}" srcOrd="0" destOrd="0" presId="urn:microsoft.com/office/officeart/2005/8/layout/vList2"/>
    <dgm:cxn modelId="{D59438B9-4B09-412F-869D-469C0ECB0CE5}" srcId="{753A23FA-ACFB-467F-855E-766D086EF1D9}" destId="{D8F4E99E-80AB-4898-A46A-DD8A6FEF3193}" srcOrd="2" destOrd="0" parTransId="{D3F34789-024E-43E0-932A-2B2447D5F6B9}" sibTransId="{BA5391E9-AC19-48B2-8FDB-4F4F96DFBBEC}"/>
    <dgm:cxn modelId="{974986C2-66FD-474F-A99B-6EBA965E9060}" type="presOf" srcId="{900B9957-2563-49AF-B18B-2729CDCD646C}" destId="{869F9EFB-B01F-400C-B472-047914A3F6BE}" srcOrd="0" destOrd="0" presId="urn:microsoft.com/office/officeart/2005/8/layout/vList2"/>
    <dgm:cxn modelId="{7458B5CE-B12F-492E-8F2C-E7D77F0C8D74}" srcId="{753A23FA-ACFB-467F-855E-766D086EF1D9}" destId="{5B316A31-D849-4D75-BB21-1125DFB68593}" srcOrd="3" destOrd="0" parTransId="{2F1CE9C4-375C-4074-82EF-2B2B67650E23}" sibTransId="{A29CD919-B0D6-44F4-83EE-44BAB457108A}"/>
    <dgm:cxn modelId="{6AECF3DD-AE11-4464-87D9-C5139EEC11B8}" srcId="{753A23FA-ACFB-467F-855E-766D086EF1D9}" destId="{CB02FC62-16A6-4C05-A2E1-57FD5E37D6DB}" srcOrd="1" destOrd="0" parTransId="{E0D8FD54-5888-48C5-A096-9168BE3C7953}" sibTransId="{C686A85E-3F95-4E36-96E5-E96696AE2C68}"/>
    <dgm:cxn modelId="{3C480357-4F67-40AF-A67C-FAF29C86BA82}" type="presParOf" srcId="{EC0E9B38-E143-4A57-9231-CAECCA42955D}" destId="{869F9EFB-B01F-400C-B472-047914A3F6BE}" srcOrd="0" destOrd="0" presId="urn:microsoft.com/office/officeart/2005/8/layout/vList2"/>
    <dgm:cxn modelId="{63B124CA-5FC1-4CFC-BB31-E1B0DA91F292}" type="presParOf" srcId="{EC0E9B38-E143-4A57-9231-CAECCA42955D}" destId="{4417F7E7-EB9E-4F29-A2AB-7B66EF84B76F}" srcOrd="1" destOrd="0" presId="urn:microsoft.com/office/officeart/2005/8/layout/vList2"/>
    <dgm:cxn modelId="{531ECC0C-A358-406E-9BD0-9C12D4698471}" type="presParOf" srcId="{EC0E9B38-E143-4A57-9231-CAECCA42955D}" destId="{738EDB32-6BC1-46E6-8E3C-0F56CD137DC6}" srcOrd="2" destOrd="0" presId="urn:microsoft.com/office/officeart/2005/8/layout/vList2"/>
    <dgm:cxn modelId="{58BEC584-5F58-4314-916B-8DB91D684C4C}" type="presParOf" srcId="{EC0E9B38-E143-4A57-9231-CAECCA42955D}" destId="{34C1BEF7-DEF0-4F43-8BD6-5DE699634FCF}" srcOrd="3" destOrd="0" presId="urn:microsoft.com/office/officeart/2005/8/layout/vList2"/>
    <dgm:cxn modelId="{C5EB8EA2-CC70-4AF4-8E43-C26E41361AB4}" type="presParOf" srcId="{EC0E9B38-E143-4A57-9231-CAECCA42955D}" destId="{2F7E948D-E6A4-4651-8736-7E5230B5D403}" srcOrd="4" destOrd="0" presId="urn:microsoft.com/office/officeart/2005/8/layout/vList2"/>
    <dgm:cxn modelId="{8C8BABEE-ADBC-49C6-8F1A-0FF0F2C707F5}" type="presParOf" srcId="{EC0E9B38-E143-4A57-9231-CAECCA42955D}" destId="{1D17A547-B85F-4BFA-BFA2-5BD3BBD12728}" srcOrd="5" destOrd="0" presId="urn:microsoft.com/office/officeart/2005/8/layout/vList2"/>
    <dgm:cxn modelId="{8E9A9642-79F4-41F4-9925-44C2122573F3}" type="presParOf" srcId="{EC0E9B38-E143-4A57-9231-CAECCA42955D}" destId="{E995936A-2B0B-4082-A688-CF8E7927CE6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F9EFB-B01F-400C-B472-047914A3F6BE}">
      <dsp:nvSpPr>
        <dsp:cNvPr id="0" name=""/>
        <dsp:cNvSpPr/>
      </dsp:nvSpPr>
      <dsp:spPr>
        <a:xfrm>
          <a:off x="0" y="696084"/>
          <a:ext cx="5891471"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MYSQL</a:t>
          </a:r>
        </a:p>
      </dsp:txBody>
      <dsp:txXfrm>
        <a:off x="42151" y="738235"/>
        <a:ext cx="5807169" cy="779158"/>
      </dsp:txXfrm>
    </dsp:sp>
    <dsp:sp modelId="{738EDB32-6BC1-46E6-8E3C-0F56CD137DC6}">
      <dsp:nvSpPr>
        <dsp:cNvPr id="0" name=""/>
        <dsp:cNvSpPr/>
      </dsp:nvSpPr>
      <dsp:spPr>
        <a:xfrm>
          <a:off x="0" y="1663224"/>
          <a:ext cx="5891471" cy="863460"/>
        </a:xfrm>
        <a:prstGeom prst="roundRect">
          <a:avLst/>
        </a:prstGeom>
        <a:solidFill>
          <a:schemeClr val="accent2">
            <a:hueOff val="496846"/>
            <a:satOff val="-3653"/>
            <a:lumOff val="4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JAVA</a:t>
          </a:r>
        </a:p>
      </dsp:txBody>
      <dsp:txXfrm>
        <a:off x="42151" y="1705375"/>
        <a:ext cx="5807169" cy="779158"/>
      </dsp:txXfrm>
    </dsp:sp>
    <dsp:sp modelId="{2F7E948D-E6A4-4651-8736-7E5230B5D403}">
      <dsp:nvSpPr>
        <dsp:cNvPr id="0" name=""/>
        <dsp:cNvSpPr/>
      </dsp:nvSpPr>
      <dsp:spPr>
        <a:xfrm>
          <a:off x="0" y="2630364"/>
          <a:ext cx="5891471" cy="863460"/>
        </a:xfrm>
        <a:prstGeom prst="roundRect">
          <a:avLst/>
        </a:prstGeom>
        <a:solidFill>
          <a:schemeClr val="accent2">
            <a:hueOff val="993691"/>
            <a:satOff val="-7305"/>
            <a:lumOff val="9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ECLIPSE ENTERPRISE EDITION</a:t>
          </a:r>
        </a:p>
      </dsp:txBody>
      <dsp:txXfrm>
        <a:off x="42151" y="2672515"/>
        <a:ext cx="5807169" cy="779158"/>
      </dsp:txXfrm>
    </dsp:sp>
    <dsp:sp modelId="{E995936A-2B0B-4082-A688-CF8E7927CE61}">
      <dsp:nvSpPr>
        <dsp:cNvPr id="0" name=""/>
        <dsp:cNvSpPr/>
      </dsp:nvSpPr>
      <dsp:spPr>
        <a:xfrm>
          <a:off x="0" y="3597504"/>
          <a:ext cx="5891471" cy="863460"/>
        </a:xfrm>
        <a:prstGeom prst="roundRect">
          <a:avLst/>
        </a:prstGeom>
        <a:solidFill>
          <a:schemeClr val="accent2">
            <a:hueOff val="1490537"/>
            <a:satOff val="-10958"/>
            <a:lumOff val="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APACHE TOMCAT v9.0</a:t>
          </a:r>
        </a:p>
      </dsp:txBody>
      <dsp:txXfrm>
        <a:off x="42151" y="3639655"/>
        <a:ext cx="5807169" cy="7791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9/12/2022</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58318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9/12/2022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1201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9/12/2022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08778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9/12/2022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60458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9/12/2022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52083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9/12/2022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2446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9/12/2022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80129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9/12/2022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0303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9/12/2022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21261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9/12/2022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3981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9/12/2022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7356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9/12/2022</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9011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6"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92" name="Oval 36">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37">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38">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39">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40">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41">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42">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43">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44">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45">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46">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3" name="Freeform: Shape 47">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 name="Freeform: Shape 48">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5" name="Oval 49">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6" name="Freeform: Shape 50">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53" name="Rectangle 52">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BA519949-CDC7-F4A8-5434-72E83A68C1FE}"/>
              </a:ext>
            </a:extLst>
          </p:cNvPr>
          <p:cNvSpPr>
            <a:spLocks noGrp="1"/>
          </p:cNvSpPr>
          <p:nvPr>
            <p:ph type="ctrTitle"/>
          </p:nvPr>
        </p:nvSpPr>
        <p:spPr>
          <a:xfrm>
            <a:off x="777240" y="777240"/>
            <a:ext cx="4606280" cy="2493876"/>
          </a:xfrm>
        </p:spPr>
        <p:txBody>
          <a:bodyPr vert="horz" lIns="91440" tIns="45720" rIns="91440" bIns="45720" rtlCol="0" anchor="b">
            <a:normAutofit/>
          </a:bodyPr>
          <a:lstStyle/>
          <a:p>
            <a:pPr algn="l"/>
            <a:r>
              <a:rPr lang="en-US" sz="4400" kern="1200">
                <a:latin typeface="+mj-lt"/>
                <a:ea typeface="+mj-ea"/>
                <a:cs typeface="+mj-cs"/>
              </a:rPr>
              <a:t>SOCIAL NETWORKING SITE</a:t>
            </a:r>
          </a:p>
        </p:txBody>
      </p:sp>
      <p:sp>
        <p:nvSpPr>
          <p:cNvPr id="5" name="TextBox 4">
            <a:extLst>
              <a:ext uri="{FF2B5EF4-FFF2-40B4-BE49-F238E27FC236}">
                <a16:creationId xmlns:a16="http://schemas.microsoft.com/office/drawing/2014/main" id="{2A2E2F9A-BD44-64B7-561A-057CF48B0B6C}"/>
              </a:ext>
            </a:extLst>
          </p:cNvPr>
          <p:cNvSpPr txBox="1"/>
          <p:nvPr/>
        </p:nvSpPr>
        <p:spPr>
          <a:xfrm>
            <a:off x="777240" y="3428999"/>
            <a:ext cx="4606280" cy="2747963"/>
          </a:xfrm>
          <a:prstGeom prst="rect">
            <a:avLst/>
          </a:prstGeom>
        </p:spPr>
        <p:txBody>
          <a:bodyPr vert="horz" lIns="91440" tIns="45720" rIns="91440" bIns="45720" rtlCol="0" anchor="t">
            <a:normAutofit/>
          </a:bodyPr>
          <a:lstStyle/>
          <a:p>
            <a:pPr indent="-228600">
              <a:lnSpc>
                <a:spcPct val="90000"/>
              </a:lnSpc>
              <a:spcAft>
                <a:spcPts val="600"/>
              </a:spcAft>
              <a:buClr>
                <a:schemeClr val="tx2">
                  <a:lumMod val="75000"/>
                  <a:lumOff val="25000"/>
                </a:schemeClr>
              </a:buClr>
              <a:buFont typeface="Arial" panose="020B0604020202020204" pitchFamily="34" charset="0"/>
              <a:buChar char="•"/>
            </a:pPr>
            <a:r>
              <a:rPr lang="en-US" sz="2400" dirty="0">
                <a:solidFill>
                  <a:schemeClr val="tx2"/>
                </a:solidFill>
              </a:rPr>
              <a:t>K SIDHARTH RAO    :-2010030443</a:t>
            </a:r>
          </a:p>
          <a:p>
            <a:pPr indent="-228600">
              <a:lnSpc>
                <a:spcPct val="90000"/>
              </a:lnSpc>
              <a:spcAft>
                <a:spcPts val="600"/>
              </a:spcAft>
              <a:buClr>
                <a:schemeClr val="tx2">
                  <a:lumMod val="75000"/>
                  <a:lumOff val="25000"/>
                </a:schemeClr>
              </a:buClr>
              <a:buFont typeface="Arial" panose="020B0604020202020204" pitchFamily="34" charset="0"/>
              <a:buChar char="•"/>
            </a:pPr>
            <a:r>
              <a:rPr lang="en-US" sz="2400" dirty="0">
                <a:solidFill>
                  <a:schemeClr val="tx2"/>
                </a:solidFill>
              </a:rPr>
              <a:t>C SAI  SANTOSH      :- 2010030033</a:t>
            </a:r>
          </a:p>
          <a:p>
            <a:pPr indent="-228600">
              <a:lnSpc>
                <a:spcPct val="90000"/>
              </a:lnSpc>
              <a:spcAft>
                <a:spcPts val="600"/>
              </a:spcAft>
              <a:buClr>
                <a:schemeClr val="tx2">
                  <a:lumMod val="75000"/>
                  <a:lumOff val="25000"/>
                </a:schemeClr>
              </a:buClr>
              <a:buFont typeface="Arial" panose="020B0604020202020204" pitchFamily="34" charset="0"/>
              <a:buChar char="•"/>
            </a:pPr>
            <a:r>
              <a:rPr lang="en-US" sz="2400" dirty="0">
                <a:solidFill>
                  <a:schemeClr val="tx2"/>
                </a:solidFill>
              </a:rPr>
              <a:t>P VINAY KUMAR     :-2010030469</a:t>
            </a:r>
          </a:p>
          <a:p>
            <a:pPr indent="-228600">
              <a:lnSpc>
                <a:spcPct val="90000"/>
              </a:lnSpc>
              <a:spcAft>
                <a:spcPts val="600"/>
              </a:spcAft>
              <a:buClr>
                <a:schemeClr val="tx2">
                  <a:lumMod val="75000"/>
                  <a:lumOff val="25000"/>
                </a:schemeClr>
              </a:buClr>
              <a:buFont typeface="Arial" panose="020B0604020202020204" pitchFamily="34" charset="0"/>
              <a:buChar char="•"/>
            </a:pPr>
            <a:endParaRPr lang="en-US" sz="2400" dirty="0">
              <a:solidFill>
                <a:schemeClr val="tx2"/>
              </a:solidFill>
            </a:endParaRPr>
          </a:p>
          <a:p>
            <a:pPr indent="-228600">
              <a:lnSpc>
                <a:spcPct val="90000"/>
              </a:lnSpc>
              <a:spcAft>
                <a:spcPts val="600"/>
              </a:spcAft>
              <a:buClr>
                <a:schemeClr val="tx2">
                  <a:lumMod val="75000"/>
                  <a:lumOff val="25000"/>
                </a:schemeClr>
              </a:buClr>
              <a:buFont typeface="Arial" panose="020B0604020202020204" pitchFamily="34" charset="0"/>
              <a:buChar char="•"/>
            </a:pPr>
            <a:endParaRPr lang="en-US" sz="2400" dirty="0">
              <a:solidFill>
                <a:schemeClr val="tx2"/>
              </a:solidFill>
            </a:endParaRPr>
          </a:p>
        </p:txBody>
      </p:sp>
      <p:sp>
        <p:nvSpPr>
          <p:cNvPr id="57"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59"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07" name="Oval 59">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60">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61">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62">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63">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Video 3">
            <a:extLst>
              <a:ext uri="{FF2B5EF4-FFF2-40B4-BE49-F238E27FC236}">
                <a16:creationId xmlns:a16="http://schemas.microsoft.com/office/drawing/2014/main" id="{3432A30D-C8C2-9A7D-754E-7FB2EE6EBDC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72"/>
          <a:stretch/>
        </p:blipFill>
        <p:spPr>
          <a:xfrm>
            <a:off x="6038645" y="1158389"/>
            <a:ext cx="6081504" cy="4212905"/>
          </a:xfrm>
          <a:prstGeom prst="rect">
            <a:avLst/>
          </a:prstGeom>
        </p:spPr>
      </p:pic>
    </p:spTree>
    <p:extLst>
      <p:ext uri="{BB962C8B-B14F-4D97-AF65-F5344CB8AC3E}">
        <p14:creationId xmlns:p14="http://schemas.microsoft.com/office/powerpoint/2010/main" val="261624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338DE-2AEF-A64D-6775-17A16F709EA2}"/>
              </a:ext>
            </a:extLst>
          </p:cNvPr>
          <p:cNvSpPr>
            <a:spLocks noGrp="1"/>
          </p:cNvSpPr>
          <p:nvPr>
            <p:ph type="title"/>
          </p:nvPr>
        </p:nvSpPr>
        <p:spPr/>
        <p:txBody>
          <a:bodyPr/>
          <a:lstStyle/>
          <a:p>
            <a:r>
              <a:rPr lang="en-US" dirty="0"/>
              <a:t>ALPHA TESTING </a:t>
            </a:r>
          </a:p>
        </p:txBody>
      </p:sp>
      <p:pic>
        <p:nvPicPr>
          <p:cNvPr id="5" name="Picture 4">
            <a:extLst>
              <a:ext uri="{FF2B5EF4-FFF2-40B4-BE49-F238E27FC236}">
                <a16:creationId xmlns:a16="http://schemas.microsoft.com/office/drawing/2014/main" id="{4C9653C9-7504-538E-D898-F6D5D4C484B7}"/>
              </a:ext>
            </a:extLst>
          </p:cNvPr>
          <p:cNvPicPr>
            <a:picLocks noChangeAspect="1"/>
          </p:cNvPicPr>
          <p:nvPr/>
        </p:nvPicPr>
        <p:blipFill>
          <a:blip r:embed="rId2"/>
          <a:stretch>
            <a:fillRect/>
          </a:stretch>
        </p:blipFill>
        <p:spPr>
          <a:xfrm>
            <a:off x="755650" y="1593822"/>
            <a:ext cx="6534151" cy="3670355"/>
          </a:xfrm>
          <a:prstGeom prst="rect">
            <a:avLst/>
          </a:prstGeom>
        </p:spPr>
      </p:pic>
    </p:spTree>
    <p:extLst>
      <p:ext uri="{BB962C8B-B14F-4D97-AF65-F5344CB8AC3E}">
        <p14:creationId xmlns:p14="http://schemas.microsoft.com/office/powerpoint/2010/main" val="1397420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ABD9-2C7A-CA51-DAD0-4CFA254329A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1A805B1-C2E0-A62B-0516-C410CC360E4C}"/>
              </a:ext>
            </a:extLst>
          </p:cNvPr>
          <p:cNvSpPr>
            <a:spLocks noGrp="1"/>
          </p:cNvSpPr>
          <p:nvPr>
            <p:ph idx="1"/>
          </p:nvPr>
        </p:nvSpPr>
        <p:spPr/>
        <p:txBody>
          <a:bodyPr/>
          <a:lstStyle/>
          <a:p>
            <a:r>
              <a:rPr lang="en-US" dirty="0"/>
              <a:t>In this project, we will be developing a Social Media platform, exclusively for the students at KL University. This platform will be very useful in sharing information and insights regarding various things, which will be helpful for the growth of students in general. </a:t>
            </a:r>
          </a:p>
          <a:p>
            <a:r>
              <a:rPr lang="en-US" dirty="0"/>
              <a:t>We will be developing this project in such a way that the students will be getting the maximum benefit by it, as we have no recommendation service provided, there will be no scope of getting diverted and spending time on unnecessary sites. </a:t>
            </a:r>
          </a:p>
          <a:p>
            <a:r>
              <a:rPr lang="en-US"/>
              <a:t>This </a:t>
            </a:r>
            <a:r>
              <a:rPr lang="en-US" dirty="0"/>
              <a:t>project enables the alumni and faculty to share information and experiences which will help the students to gain an </a:t>
            </a:r>
            <a:r>
              <a:rPr lang="en-US"/>
              <a:t>insight. </a:t>
            </a:r>
            <a:endParaRPr lang="en-US" dirty="0"/>
          </a:p>
        </p:txBody>
      </p:sp>
    </p:spTree>
    <p:extLst>
      <p:ext uri="{BB962C8B-B14F-4D97-AF65-F5344CB8AC3E}">
        <p14:creationId xmlns:p14="http://schemas.microsoft.com/office/powerpoint/2010/main" val="149789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 name="Content Placeholder 2">
            <a:extLst>
              <a:ext uri="{FF2B5EF4-FFF2-40B4-BE49-F238E27FC236}">
                <a16:creationId xmlns:a16="http://schemas.microsoft.com/office/drawing/2014/main" id="{31ADCBDF-64E1-5C00-C07B-3E154DB76329}"/>
              </a:ext>
            </a:extLst>
          </p:cNvPr>
          <p:cNvSpPr>
            <a:spLocks noGrp="1"/>
          </p:cNvSpPr>
          <p:nvPr>
            <p:ph idx="1"/>
          </p:nvPr>
        </p:nvSpPr>
        <p:spPr>
          <a:xfrm>
            <a:off x="3971925" y="1876425"/>
            <a:ext cx="5138600" cy="1552575"/>
          </a:xfrm>
        </p:spPr>
        <p:txBody>
          <a:bodyPr anchor="t">
            <a:normAutofit/>
          </a:bodyPr>
          <a:lstStyle/>
          <a:p>
            <a:pPr algn="ctr"/>
            <a:r>
              <a:rPr lang="en-US" sz="4800" dirty="0"/>
              <a:t>THANK YOU</a:t>
            </a:r>
          </a:p>
          <a:p>
            <a:pPr algn="ctr"/>
            <a:endParaRPr lang="en-US" sz="4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73017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502F-C00B-45FD-B201-3048D21D9432}"/>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D1D5C85C-CB0A-6351-A3AB-D86DE001A466}"/>
              </a:ext>
            </a:extLst>
          </p:cNvPr>
          <p:cNvSpPr>
            <a:spLocks noGrp="1"/>
          </p:cNvSpPr>
          <p:nvPr>
            <p:ph idx="1"/>
          </p:nvPr>
        </p:nvSpPr>
        <p:spPr/>
        <p:txBody>
          <a:bodyPr>
            <a:normAutofit/>
          </a:bodyPr>
          <a:lstStyle/>
          <a:p>
            <a:r>
              <a:rPr lang="en-IN" sz="2800" dirty="0"/>
              <a:t>Social media platforms play an increasingly important role in research, education, and clinical practice. As an inseparable part of open science, these platforms may increase the visibility of research outputs and facilitate scholarly networking.</a:t>
            </a:r>
          </a:p>
          <a:p>
            <a:r>
              <a:rPr lang="en-IN" sz="2800" dirty="0"/>
              <a:t> The editors who ethically moderate Twitter, Facebook, and other popular social media accounts for their journals may engage influential authors in the post-publication communication and expand societal implications of their publications</a:t>
            </a:r>
          </a:p>
        </p:txBody>
      </p:sp>
    </p:spTree>
    <p:extLst>
      <p:ext uri="{BB962C8B-B14F-4D97-AF65-F5344CB8AC3E}">
        <p14:creationId xmlns:p14="http://schemas.microsoft.com/office/powerpoint/2010/main" val="3137875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F456-ED75-7A60-0C3F-8099F8630D8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FAD7774-1C2F-ACDB-3B7C-80EFA21511FF}"/>
              </a:ext>
            </a:extLst>
          </p:cNvPr>
          <p:cNvSpPr>
            <a:spLocks noGrp="1"/>
          </p:cNvSpPr>
          <p:nvPr>
            <p:ph idx="1"/>
          </p:nvPr>
        </p:nvSpPr>
        <p:spPr>
          <a:xfrm>
            <a:off x="755650" y="1614196"/>
            <a:ext cx="10680700" cy="4562767"/>
          </a:xfrm>
        </p:spPr>
        <p:txBody>
          <a:bodyPr>
            <a:noAutofit/>
          </a:bodyPr>
          <a:lstStyle/>
          <a:p>
            <a:r>
              <a:rPr lang="en-IN" sz="2400" dirty="0"/>
              <a:t>Social media is an internet-based form of communication. Social media platforms allow users to have conversations, share information and create web content. Social media, if used properly, can help people of all age groups get benefitted from it. </a:t>
            </a:r>
          </a:p>
          <a:p>
            <a:r>
              <a:rPr lang="en-IN" sz="2400" dirty="0"/>
              <a:t>Thus, we have decided to create a Social Media Site for our college, where all the faculty and students can share information, chat with people and have discussions which benefits the students in various ways.</a:t>
            </a:r>
          </a:p>
          <a:p>
            <a:r>
              <a:rPr lang="en-IN" sz="2400" dirty="0"/>
              <a:t>Users have to create an account by giving the necessary details. Their details will be stored in the database and the next time user can directly log-in.</a:t>
            </a:r>
          </a:p>
          <a:p>
            <a:r>
              <a:rPr lang="en-IN" sz="2400" dirty="0"/>
              <a:t>We provide the options of uploading pictures and statuses, chatting with friends, liking pictures upload by friends.</a:t>
            </a:r>
          </a:p>
          <a:p>
            <a:r>
              <a:rPr lang="en-IN" sz="2400" dirty="0"/>
              <a:t>We have secured OTP system, which prevents any kind of data leakage as such.</a:t>
            </a:r>
            <a:endParaRPr lang="en-US" sz="2400" dirty="0"/>
          </a:p>
        </p:txBody>
      </p:sp>
    </p:spTree>
    <p:extLst>
      <p:ext uri="{BB962C8B-B14F-4D97-AF65-F5344CB8AC3E}">
        <p14:creationId xmlns:p14="http://schemas.microsoft.com/office/powerpoint/2010/main" val="1419563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AEF7-9711-EA1E-0F8D-884D7838BF78}"/>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8335B30A-741B-9434-5D36-48EF80CEAF72}"/>
              </a:ext>
            </a:extLst>
          </p:cNvPr>
          <p:cNvSpPr>
            <a:spLocks noGrp="1"/>
          </p:cNvSpPr>
          <p:nvPr>
            <p:ph idx="1"/>
          </p:nvPr>
        </p:nvSpPr>
        <p:spPr/>
        <p:txBody>
          <a:bodyPr>
            <a:normAutofit/>
          </a:bodyPr>
          <a:lstStyle/>
          <a:p>
            <a:r>
              <a:rPr lang="en-IN" sz="2400" dirty="0"/>
              <a:t>The term “social media” (SM) was first used in 1994 on a Tokyo online media environment, called Matisse.1 It was in these early days of the commercial Internet that the first SM platforms were developed and launched. Over time, both the number of SM platforms and the number of active SM users have increased significantly, making it one of the most important applications of the Internet.</a:t>
            </a:r>
          </a:p>
          <a:p>
            <a:r>
              <a:rPr lang="en-IN" sz="2400" dirty="0"/>
              <a:t>In research, SM is generally used as an umbrella term that describes a variety of online platforms, including blogs, business networks, collaborative projects, enterprise social networks (SN), forums, microblogs, photo sharing, products review, social bookmarking, social gaming, SN, video sharing, and virtual worlds.4 Given this broad spectrum of SM platforms, the applications of SM are quite diverse and not limited to sharing holiday snapshots or advertising and promotion.</a:t>
            </a:r>
            <a:endParaRPr lang="en-US" sz="2400" dirty="0"/>
          </a:p>
        </p:txBody>
      </p:sp>
    </p:spTree>
    <p:extLst>
      <p:ext uri="{BB962C8B-B14F-4D97-AF65-F5344CB8AC3E}">
        <p14:creationId xmlns:p14="http://schemas.microsoft.com/office/powerpoint/2010/main" val="829078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09B43D-C403-A754-19F8-6DC6A6DAE7C3}"/>
              </a:ext>
            </a:extLst>
          </p:cNvPr>
          <p:cNvSpPr>
            <a:spLocks noGrp="1"/>
          </p:cNvSpPr>
          <p:nvPr>
            <p:ph idx="1"/>
          </p:nvPr>
        </p:nvSpPr>
        <p:spPr>
          <a:xfrm>
            <a:off x="693265" y="1023192"/>
            <a:ext cx="10659110" cy="4351338"/>
          </a:xfrm>
        </p:spPr>
        <p:txBody>
          <a:bodyPr>
            <a:normAutofit/>
          </a:bodyPr>
          <a:lstStyle/>
          <a:p>
            <a:r>
              <a:rPr lang="en-IN" sz="2400" dirty="0"/>
              <a:t>It is estimated that close to 100 percent of larger companies (both B2C and B2B) are using some sort of SM platform to inform their customers, gather information, receive feedback, provide after-sales service or consultancy, and promote their products or services. The key characteristic that makes SM so relevant for companies is the fact that SM allows for two-way communication between the brand and the customer.</a:t>
            </a:r>
          </a:p>
          <a:p>
            <a:r>
              <a:rPr lang="en-IN" sz="2400" dirty="0"/>
              <a:t>According to Liana Evans (2010) with the hype of social media, companies think it is easy to succeed online, thinking that all they need is a Facebook page to hit their audience, but that is not enough. People will continue to share conversations and experiences without a company’s involvement. The appeal for </a:t>
            </a:r>
            <a:r>
              <a:rPr lang="en-IN" sz="2400" dirty="0" err="1"/>
              <a:t>Socialmedia</a:t>
            </a:r>
            <a:r>
              <a:rPr lang="en-IN" sz="2400" dirty="0"/>
              <a:t> is cross generations; some of the fast growing demographics are those of above 40 years old.</a:t>
            </a:r>
          </a:p>
          <a:p>
            <a:endParaRPr lang="en-US" sz="2400" dirty="0"/>
          </a:p>
        </p:txBody>
      </p:sp>
    </p:spTree>
    <p:extLst>
      <p:ext uri="{BB962C8B-B14F-4D97-AF65-F5344CB8AC3E}">
        <p14:creationId xmlns:p14="http://schemas.microsoft.com/office/powerpoint/2010/main" val="260315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C6C1-515F-1B63-3851-0B8D9229694D}"/>
              </a:ext>
            </a:extLst>
          </p:cNvPr>
          <p:cNvSpPr>
            <a:spLocks noGrp="1"/>
          </p:cNvSpPr>
          <p:nvPr>
            <p:ph type="title"/>
          </p:nvPr>
        </p:nvSpPr>
        <p:spPr/>
        <p:txBody>
          <a:bodyPr>
            <a:normAutofit fontScale="90000"/>
          </a:bodyPr>
          <a:lstStyle/>
          <a:p>
            <a:r>
              <a:rPr lang="en-US" dirty="0"/>
              <a:t>CLASSIFICATION OF SOCIAL MEDIA</a:t>
            </a:r>
          </a:p>
        </p:txBody>
      </p:sp>
      <p:pic>
        <p:nvPicPr>
          <p:cNvPr id="5" name="Content Placeholder 4">
            <a:extLst>
              <a:ext uri="{FF2B5EF4-FFF2-40B4-BE49-F238E27FC236}">
                <a16:creationId xmlns:a16="http://schemas.microsoft.com/office/drawing/2014/main" id="{6956DF2B-3DB5-4D76-7E07-61FBFA117172}"/>
              </a:ext>
            </a:extLst>
          </p:cNvPr>
          <p:cNvPicPr>
            <a:picLocks noGrp="1" noChangeAspect="1"/>
          </p:cNvPicPr>
          <p:nvPr>
            <p:ph idx="1"/>
          </p:nvPr>
        </p:nvPicPr>
        <p:blipFill>
          <a:blip r:embed="rId2"/>
          <a:stretch>
            <a:fillRect/>
          </a:stretch>
        </p:blipFill>
        <p:spPr>
          <a:xfrm>
            <a:off x="3371851" y="1362075"/>
            <a:ext cx="4686300" cy="5200650"/>
          </a:xfrm>
        </p:spPr>
      </p:pic>
    </p:spTree>
    <p:extLst>
      <p:ext uri="{BB962C8B-B14F-4D97-AF65-F5344CB8AC3E}">
        <p14:creationId xmlns:p14="http://schemas.microsoft.com/office/powerpoint/2010/main" val="3870677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92663A72-E771-41D4-96AA-28C1B217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0">
            <a:extLst>
              <a:ext uri="{FF2B5EF4-FFF2-40B4-BE49-F238E27FC236}">
                <a16:creationId xmlns:a16="http://schemas.microsoft.com/office/drawing/2014/main" id="{88164F59-4B09-4DB4-A99F-97C71DE46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BC1590DF-5587-39B1-099B-E2FE02C3A1AC}"/>
              </a:ext>
            </a:extLst>
          </p:cNvPr>
          <p:cNvSpPr>
            <a:spLocks noGrp="1"/>
          </p:cNvSpPr>
          <p:nvPr>
            <p:ph type="title"/>
          </p:nvPr>
        </p:nvSpPr>
        <p:spPr>
          <a:xfrm>
            <a:off x="770878" y="952022"/>
            <a:ext cx="4606280" cy="5157049"/>
          </a:xfrm>
        </p:spPr>
        <p:txBody>
          <a:bodyPr anchor="ctr">
            <a:normAutofit/>
          </a:bodyPr>
          <a:lstStyle/>
          <a:p>
            <a:r>
              <a:rPr lang="en-US" sz="4400"/>
              <a:t>TOOLS REQUIRED</a:t>
            </a:r>
          </a:p>
        </p:txBody>
      </p:sp>
      <p:sp>
        <p:nvSpPr>
          <p:cNvPr id="24" name="Freeform: Shape 12">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a:extLst>
              <a:ext uri="{FF2B5EF4-FFF2-40B4-BE49-F238E27FC236}">
                <a16:creationId xmlns:a16="http://schemas.microsoft.com/office/drawing/2014/main" id="{C2C078FA-5775-45CB-A8F3-53B3F1AD2B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668948" cy="6421669"/>
            <a:chOff x="9951383" y="299808"/>
            <a:chExt cx="1668948" cy="6421669"/>
          </a:xfrm>
        </p:grpSpPr>
        <p:sp>
          <p:nvSpPr>
            <p:cNvPr id="2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ontent Placeholder 2">
            <a:extLst>
              <a:ext uri="{FF2B5EF4-FFF2-40B4-BE49-F238E27FC236}">
                <a16:creationId xmlns:a16="http://schemas.microsoft.com/office/drawing/2014/main" id="{01BEACA6-CE41-E402-314A-D3C7F2211E44}"/>
              </a:ext>
            </a:extLst>
          </p:cNvPr>
          <p:cNvGraphicFramePr>
            <a:graphicFrameLocks noGrp="1"/>
          </p:cNvGraphicFramePr>
          <p:nvPr>
            <p:ph idx="1"/>
            <p:extLst>
              <p:ext uri="{D42A27DB-BD31-4B8C-83A1-F6EECF244321}">
                <p14:modId xmlns:p14="http://schemas.microsoft.com/office/powerpoint/2010/main" val="543268882"/>
              </p:ext>
            </p:extLst>
          </p:nvPr>
        </p:nvGraphicFramePr>
        <p:xfrm>
          <a:off x="5855597" y="952022"/>
          <a:ext cx="5891471"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910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1A8F-DE02-A193-A22C-5F9D00CD428F}"/>
              </a:ext>
            </a:extLst>
          </p:cNvPr>
          <p:cNvSpPr>
            <a:spLocks noGrp="1"/>
          </p:cNvSpPr>
          <p:nvPr>
            <p:ph type="title"/>
          </p:nvPr>
        </p:nvSpPr>
        <p:spPr>
          <a:xfrm>
            <a:off x="3772367" y="62505"/>
            <a:ext cx="4167984" cy="964287"/>
          </a:xfrm>
        </p:spPr>
        <p:txBody>
          <a:bodyPr>
            <a:normAutofit fontScale="90000"/>
          </a:bodyPr>
          <a:lstStyle/>
          <a:p>
            <a:r>
              <a:rPr lang="en-US" dirty="0"/>
              <a:t>FLOWCHART</a:t>
            </a:r>
          </a:p>
        </p:txBody>
      </p:sp>
      <p:sp>
        <p:nvSpPr>
          <p:cNvPr id="7" name="Rectangle 6">
            <a:extLst>
              <a:ext uri="{FF2B5EF4-FFF2-40B4-BE49-F238E27FC236}">
                <a16:creationId xmlns:a16="http://schemas.microsoft.com/office/drawing/2014/main" id="{59FFC8E7-CBCC-57C5-C036-60FBA7DA1E1D}"/>
              </a:ext>
            </a:extLst>
          </p:cNvPr>
          <p:cNvSpPr/>
          <p:nvPr/>
        </p:nvSpPr>
        <p:spPr>
          <a:xfrm>
            <a:off x="4514861" y="1438751"/>
            <a:ext cx="1817121" cy="5468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STEP1:- REGISTRATION </a:t>
            </a:r>
          </a:p>
        </p:txBody>
      </p:sp>
      <p:cxnSp>
        <p:nvCxnSpPr>
          <p:cNvPr id="9" name="Straight Arrow Connector 8">
            <a:extLst>
              <a:ext uri="{FF2B5EF4-FFF2-40B4-BE49-F238E27FC236}">
                <a16:creationId xmlns:a16="http://schemas.microsoft.com/office/drawing/2014/main" id="{A1911A39-CBC8-6E6F-AFF9-320850DB210C}"/>
              </a:ext>
            </a:extLst>
          </p:cNvPr>
          <p:cNvCxnSpPr>
            <a:cxnSpLocks/>
          </p:cNvCxnSpPr>
          <p:nvPr/>
        </p:nvCxnSpPr>
        <p:spPr>
          <a:xfrm>
            <a:off x="5357669" y="1963255"/>
            <a:ext cx="0" cy="3154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Rectangle: Rounded Corners 12">
            <a:extLst>
              <a:ext uri="{FF2B5EF4-FFF2-40B4-BE49-F238E27FC236}">
                <a16:creationId xmlns:a16="http://schemas.microsoft.com/office/drawing/2014/main" id="{C8573DF7-0254-1C93-9504-4033CF64F098}"/>
              </a:ext>
            </a:extLst>
          </p:cNvPr>
          <p:cNvSpPr/>
          <p:nvPr/>
        </p:nvSpPr>
        <p:spPr>
          <a:xfrm>
            <a:off x="4444729" y="2278685"/>
            <a:ext cx="2040894" cy="56652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STEP2:-LOGIN </a:t>
            </a:r>
          </a:p>
        </p:txBody>
      </p:sp>
      <p:cxnSp>
        <p:nvCxnSpPr>
          <p:cNvPr id="28" name="Straight Arrow Connector 27">
            <a:extLst>
              <a:ext uri="{FF2B5EF4-FFF2-40B4-BE49-F238E27FC236}">
                <a16:creationId xmlns:a16="http://schemas.microsoft.com/office/drawing/2014/main" id="{E9C3ADFC-8DC5-F9DE-94D9-D7FC9714393C}"/>
              </a:ext>
            </a:extLst>
          </p:cNvPr>
          <p:cNvCxnSpPr>
            <a:cxnSpLocks/>
          </p:cNvCxnSpPr>
          <p:nvPr/>
        </p:nvCxnSpPr>
        <p:spPr>
          <a:xfrm>
            <a:off x="5399367" y="3826252"/>
            <a:ext cx="0" cy="4375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1" name="Rectangle 40">
            <a:extLst>
              <a:ext uri="{FF2B5EF4-FFF2-40B4-BE49-F238E27FC236}">
                <a16:creationId xmlns:a16="http://schemas.microsoft.com/office/drawing/2014/main" id="{3314F89F-CA59-4C80-4315-B745CED8E79F}"/>
              </a:ext>
            </a:extLst>
          </p:cNvPr>
          <p:cNvSpPr/>
          <p:nvPr/>
        </p:nvSpPr>
        <p:spPr>
          <a:xfrm>
            <a:off x="4444729" y="5338240"/>
            <a:ext cx="2040894" cy="7540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STEP5:-LOGOUT</a:t>
            </a:r>
          </a:p>
        </p:txBody>
      </p:sp>
      <p:cxnSp>
        <p:nvCxnSpPr>
          <p:cNvPr id="8" name="Straight Arrow Connector 7">
            <a:extLst>
              <a:ext uri="{FF2B5EF4-FFF2-40B4-BE49-F238E27FC236}">
                <a16:creationId xmlns:a16="http://schemas.microsoft.com/office/drawing/2014/main" id="{2DE4B05C-716A-63E4-4612-669DA4B4609E}"/>
              </a:ext>
            </a:extLst>
          </p:cNvPr>
          <p:cNvCxnSpPr>
            <a:cxnSpLocks/>
          </p:cNvCxnSpPr>
          <p:nvPr/>
        </p:nvCxnSpPr>
        <p:spPr>
          <a:xfrm>
            <a:off x="5357669" y="2859041"/>
            <a:ext cx="0" cy="40068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4597F4FA-C31A-7099-1803-C741641E314B}"/>
              </a:ext>
            </a:extLst>
          </p:cNvPr>
          <p:cNvCxnSpPr>
            <a:cxnSpLocks/>
          </p:cNvCxnSpPr>
          <p:nvPr/>
        </p:nvCxnSpPr>
        <p:spPr>
          <a:xfrm>
            <a:off x="5402423" y="4922149"/>
            <a:ext cx="20999" cy="40226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3" name="Rectangle 22">
            <a:extLst>
              <a:ext uri="{FF2B5EF4-FFF2-40B4-BE49-F238E27FC236}">
                <a16:creationId xmlns:a16="http://schemas.microsoft.com/office/drawing/2014/main" id="{7073CE6C-8599-A680-6EAA-64FB5834788B}"/>
              </a:ext>
            </a:extLst>
          </p:cNvPr>
          <p:cNvSpPr/>
          <p:nvPr/>
        </p:nvSpPr>
        <p:spPr>
          <a:xfrm>
            <a:off x="4444729" y="3259724"/>
            <a:ext cx="1936388" cy="56652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STEP3:-HOME PAGE</a:t>
            </a:r>
          </a:p>
        </p:txBody>
      </p:sp>
      <p:sp>
        <p:nvSpPr>
          <p:cNvPr id="27" name="Rectangle 26">
            <a:extLst>
              <a:ext uri="{FF2B5EF4-FFF2-40B4-BE49-F238E27FC236}">
                <a16:creationId xmlns:a16="http://schemas.microsoft.com/office/drawing/2014/main" id="{A21134C7-AA61-D5EF-2DF6-3963DF9D1670}"/>
              </a:ext>
            </a:extLst>
          </p:cNvPr>
          <p:cNvSpPr/>
          <p:nvPr/>
        </p:nvSpPr>
        <p:spPr>
          <a:xfrm>
            <a:off x="4507731" y="4263819"/>
            <a:ext cx="1873386" cy="63448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STEP4:-PROFLE PAGE </a:t>
            </a:r>
          </a:p>
        </p:txBody>
      </p:sp>
    </p:spTree>
    <p:extLst>
      <p:ext uri="{BB962C8B-B14F-4D97-AF65-F5344CB8AC3E}">
        <p14:creationId xmlns:p14="http://schemas.microsoft.com/office/powerpoint/2010/main" val="44299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570F-3B13-577F-A1AF-1B000EF2693E}"/>
              </a:ext>
            </a:extLst>
          </p:cNvPr>
          <p:cNvSpPr>
            <a:spLocks noGrp="1"/>
          </p:cNvSpPr>
          <p:nvPr>
            <p:ph type="title"/>
          </p:nvPr>
        </p:nvSpPr>
        <p:spPr/>
        <p:txBody>
          <a:bodyPr>
            <a:normAutofit/>
          </a:bodyPr>
          <a:lstStyle/>
          <a:p>
            <a:r>
              <a:rPr lang="en-US" sz="6600" dirty="0"/>
              <a:t>WORK IN PROGRESS</a:t>
            </a:r>
          </a:p>
        </p:txBody>
      </p:sp>
      <p:pic>
        <p:nvPicPr>
          <p:cNvPr id="7" name="Picture 6">
            <a:extLst>
              <a:ext uri="{FF2B5EF4-FFF2-40B4-BE49-F238E27FC236}">
                <a16:creationId xmlns:a16="http://schemas.microsoft.com/office/drawing/2014/main" id="{4FCE6426-8120-905F-6E69-E2EFABAE618F}"/>
              </a:ext>
            </a:extLst>
          </p:cNvPr>
          <p:cNvPicPr>
            <a:picLocks noChangeAspect="1"/>
          </p:cNvPicPr>
          <p:nvPr/>
        </p:nvPicPr>
        <p:blipFill>
          <a:blip r:embed="rId2"/>
          <a:stretch>
            <a:fillRect/>
          </a:stretch>
        </p:blipFill>
        <p:spPr>
          <a:xfrm>
            <a:off x="513775" y="1624498"/>
            <a:ext cx="4944050" cy="2642135"/>
          </a:xfrm>
          <a:prstGeom prst="rect">
            <a:avLst/>
          </a:prstGeom>
        </p:spPr>
      </p:pic>
      <p:pic>
        <p:nvPicPr>
          <p:cNvPr id="9" name="Picture 8">
            <a:extLst>
              <a:ext uri="{FF2B5EF4-FFF2-40B4-BE49-F238E27FC236}">
                <a16:creationId xmlns:a16="http://schemas.microsoft.com/office/drawing/2014/main" id="{07EE2553-122D-4C72-2682-F85A44D3D2B9}"/>
              </a:ext>
            </a:extLst>
          </p:cNvPr>
          <p:cNvPicPr>
            <a:picLocks noChangeAspect="1"/>
          </p:cNvPicPr>
          <p:nvPr/>
        </p:nvPicPr>
        <p:blipFill>
          <a:blip r:embed="rId3"/>
          <a:stretch>
            <a:fillRect/>
          </a:stretch>
        </p:blipFill>
        <p:spPr>
          <a:xfrm>
            <a:off x="5915025" y="1690688"/>
            <a:ext cx="4944050" cy="2634896"/>
          </a:xfrm>
          <a:prstGeom prst="rect">
            <a:avLst/>
          </a:prstGeom>
        </p:spPr>
      </p:pic>
    </p:spTree>
    <p:extLst>
      <p:ext uri="{BB962C8B-B14F-4D97-AF65-F5344CB8AC3E}">
        <p14:creationId xmlns:p14="http://schemas.microsoft.com/office/powerpoint/2010/main" val="2822538660"/>
      </p:ext>
    </p:extLst>
  </p:cSld>
  <p:clrMapOvr>
    <a:masterClrMapping/>
  </p:clrMapOvr>
</p:sld>
</file>

<file path=ppt/theme/theme1.xml><?xml version="1.0" encoding="utf-8"?>
<a:theme xmlns:a="http://schemas.openxmlformats.org/drawingml/2006/main" name="ConfettiVTI">
  <a:themeElements>
    <a:clrScheme name="AnalogousFromRegularSeedRightStep">
      <a:dk1>
        <a:srgbClr val="000000"/>
      </a:dk1>
      <a:lt1>
        <a:srgbClr val="FFFFFF"/>
      </a:lt1>
      <a:dk2>
        <a:srgbClr val="412C24"/>
      </a:dk2>
      <a:lt2>
        <a:srgbClr val="E2E8E7"/>
      </a:lt2>
      <a:accent1>
        <a:srgbClr val="E72942"/>
      </a:accent1>
      <a:accent2>
        <a:srgbClr val="D54D17"/>
      </a:accent2>
      <a:accent3>
        <a:srgbClr val="CE9B25"/>
      </a:accent3>
      <a:accent4>
        <a:srgbClr val="9AAD13"/>
      </a:accent4>
      <a:accent5>
        <a:srgbClr val="67B720"/>
      </a:accent5>
      <a:accent6>
        <a:srgbClr val="1DBC14"/>
      </a:accent6>
      <a:hlink>
        <a:srgbClr val="309285"/>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129</TotalTime>
  <Words>714</Words>
  <Application>Microsoft Office PowerPoint</Application>
  <PresentationFormat>Widescreen</PresentationFormat>
  <Paragraphs>37</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Nova</vt:lpstr>
      <vt:lpstr>ConfettiVTI</vt:lpstr>
      <vt:lpstr>SOCIAL NETWORKING SITE</vt:lpstr>
      <vt:lpstr>ABSTRACT</vt:lpstr>
      <vt:lpstr>INTRODUCTION</vt:lpstr>
      <vt:lpstr>LITERATURE REVIEW</vt:lpstr>
      <vt:lpstr>PowerPoint Presentation</vt:lpstr>
      <vt:lpstr>CLASSIFICATION OF SOCIAL MEDIA</vt:lpstr>
      <vt:lpstr>TOOLS REQUIRED</vt:lpstr>
      <vt:lpstr>FLOWCHART</vt:lpstr>
      <vt:lpstr>WORK IN PROGRESS</vt:lpstr>
      <vt:lpstr>ALPHA TESTING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NETWORKING SITE</dc:title>
  <dc:creator>sai</dc:creator>
  <cp:lastModifiedBy>sai</cp:lastModifiedBy>
  <cp:revision>7</cp:revision>
  <dcterms:created xsi:type="dcterms:W3CDTF">2022-08-07T12:10:50Z</dcterms:created>
  <dcterms:modified xsi:type="dcterms:W3CDTF">2022-09-12T07:34:45Z</dcterms:modified>
</cp:coreProperties>
</file>